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37"/>
  </p:notesMasterIdLst>
  <p:handoutMasterIdLst>
    <p:handoutMasterId r:id="rId38"/>
  </p:handoutMasterIdLst>
  <p:sldIdLst>
    <p:sldId id="686" r:id="rId3"/>
    <p:sldId id="748" r:id="rId4"/>
    <p:sldId id="780" r:id="rId5"/>
    <p:sldId id="772" r:id="rId6"/>
    <p:sldId id="771" r:id="rId7"/>
    <p:sldId id="781" r:id="rId8"/>
    <p:sldId id="782" r:id="rId9"/>
    <p:sldId id="756" r:id="rId10"/>
    <p:sldId id="783" r:id="rId11"/>
    <p:sldId id="755" r:id="rId12"/>
    <p:sldId id="757" r:id="rId13"/>
    <p:sldId id="766" r:id="rId14"/>
    <p:sldId id="784" r:id="rId15"/>
    <p:sldId id="765" r:id="rId16"/>
    <p:sldId id="760" r:id="rId17"/>
    <p:sldId id="767" r:id="rId18"/>
    <p:sldId id="761" r:id="rId19"/>
    <p:sldId id="763" r:id="rId20"/>
    <p:sldId id="764" r:id="rId21"/>
    <p:sldId id="786" r:id="rId22"/>
    <p:sldId id="758" r:id="rId23"/>
    <p:sldId id="774" r:id="rId24"/>
    <p:sldId id="769" r:id="rId25"/>
    <p:sldId id="768" r:id="rId26"/>
    <p:sldId id="775" r:id="rId27"/>
    <p:sldId id="777" r:id="rId28"/>
    <p:sldId id="770" r:id="rId29"/>
    <p:sldId id="779" r:id="rId30"/>
    <p:sldId id="785" r:id="rId31"/>
    <p:sldId id="759" r:id="rId32"/>
    <p:sldId id="776" r:id="rId33"/>
    <p:sldId id="773" r:id="rId34"/>
    <p:sldId id="778" r:id="rId35"/>
    <p:sldId id="678" r:id="rId36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76398" autoAdjust="0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ancesNLP/EB-ontology" TargetMode="External"/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eb/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hub.docker.com/r/stain/jena-fusek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r>
              <a:rPr lang="en-US" sz="2800" b="1" dirty="0">
                <a:solidFill>
                  <a:srgbClr val="7030A0"/>
                </a:solidFill>
              </a:rPr>
              <a:t>(METS)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466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spitted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00" y="1743182"/>
            <a:ext cx="3438900" cy="33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504557" y="188297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URI: A Universal Resource Identifier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is defined to be an ASCII string used to identify “things” on the Knowledge Graph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9" y="3001008"/>
            <a:ext cx="3438900" cy="37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8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Created EB 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The description of this ontology is available online at http: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https://w3id.org/eb/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2.2 .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using the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- My RDF EB-data is stored in an Apache Jena FUSEKI SPARQL server –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4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189719" y="5234119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89498-D9A7-794D-B1C0-0C634D03174C}"/>
              </a:ext>
            </a:extLst>
          </p:cNvPr>
          <p:cNvSpPr txBox="1"/>
          <p:nvPr/>
        </p:nvSpPr>
        <p:spPr>
          <a:xfrm>
            <a:off x="8326062" y="6457890"/>
            <a:ext cx="664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4/11</a:t>
            </a: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Transfer Learning in NLP. Using already trained robust models to… | by  Shekhar Koirala | Towards Data Science">
            <a:extLst>
              <a:ext uri="{FF2B5EF4-FFF2-40B4-BE49-F238E27FC236}">
                <a16:creationId xmlns:a16="http://schemas.microsoft.com/office/drawing/2014/main" id="{92107377-8A92-A54E-8259-9E0FB3B4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0" y="1493999"/>
            <a:ext cx="8345730" cy="3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 of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Transfer learning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 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A48F3-0D51-E444-90C2-7901218E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741"/>
            <a:ext cx="9168571" cy="5109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1" y="591198"/>
            <a:ext cx="4346368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76FE6-2B27-2143-B59D-C26220AC99C8}"/>
              </a:ext>
            </a:extLst>
          </p:cNvPr>
          <p:cNvSpPr txBox="1"/>
          <p:nvPr/>
        </p:nvSpPr>
        <p:spPr>
          <a:xfrm>
            <a:off x="5461786" y="600372"/>
            <a:ext cx="213238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4436211" y="600372"/>
            <a:ext cx="1025576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1366928" y="6115289"/>
            <a:ext cx="7327647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KG).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0" y="972654"/>
            <a:ext cx="9049685" cy="4026901"/>
            <a:chOff x="723914" y="475722"/>
            <a:chExt cx="10629930" cy="53692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0629930" cy="5369201"/>
              <a:chOff x="920755" y="475722"/>
              <a:chExt cx="10629930" cy="53692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223290" cy="5369201"/>
                <a:chOff x="891726" y="435446"/>
                <a:chExt cx="5223290" cy="536920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Scanned</a:t>
                  </a:r>
                </a:p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text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C1F1D49-05AE-104D-A2F8-9C36B99D6B99}"/>
                    </a:ext>
                  </a:extLst>
                </p:cNvPr>
                <p:cNvGrpSpPr/>
                <p:nvPr/>
              </p:nvGrpSpPr>
              <p:grpSpPr>
                <a:xfrm>
                  <a:off x="1104900" y="2895600"/>
                  <a:ext cx="1661193" cy="1437596"/>
                  <a:chOff x="1425387" y="3096517"/>
                  <a:chExt cx="1661193" cy="1437596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D5E0A84-9FF3-B242-9DB5-4B6B2FA6618D}"/>
                      </a:ext>
                    </a:extLst>
                  </p:cNvPr>
                  <p:cNvSpPr/>
                  <p:nvPr/>
                </p:nvSpPr>
                <p:spPr>
                  <a:xfrm>
                    <a:off x="1425387" y="30965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070C2C8-390D-CC4C-B5BC-A0776AC67EDB}"/>
                      </a:ext>
                    </a:extLst>
                  </p:cNvPr>
                  <p:cNvSpPr/>
                  <p:nvPr/>
                </p:nvSpPr>
                <p:spPr>
                  <a:xfrm>
                    <a:off x="1577787" y="32489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8B4D1222-A9A5-494F-B828-C9AEA8C4D9B8}"/>
                      </a:ext>
                    </a:extLst>
                  </p:cNvPr>
                  <p:cNvSpPr/>
                  <p:nvPr/>
                </p:nvSpPr>
                <p:spPr>
                  <a:xfrm>
                    <a:off x="1730187" y="3401317"/>
                    <a:ext cx="1089212" cy="927847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3DDCEB6-9C20-3140-AE21-BBBBFE078B41}"/>
                      </a:ext>
                    </a:extLst>
                  </p:cNvPr>
                  <p:cNvSpPr/>
                  <p:nvPr/>
                </p:nvSpPr>
                <p:spPr>
                  <a:xfrm>
                    <a:off x="1882587" y="3553717"/>
                    <a:ext cx="1203993" cy="980396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3D617E9-7720-5A41-89F3-D99BD4D83664}"/>
                    </a:ext>
                  </a:extLst>
                </p:cNvPr>
                <p:cNvGrpSpPr/>
                <p:nvPr/>
              </p:nvGrpSpPr>
              <p:grpSpPr>
                <a:xfrm>
                  <a:off x="1268506" y="4578723"/>
                  <a:ext cx="1566392" cy="1225924"/>
                  <a:chOff x="1337981" y="4828157"/>
                  <a:chExt cx="1566392" cy="122592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86E92C6-225C-B249-9B51-503F2E8FF930}"/>
                      </a:ext>
                    </a:extLst>
                  </p:cNvPr>
                  <p:cNvSpPr/>
                  <p:nvPr/>
                </p:nvSpPr>
                <p:spPr>
                  <a:xfrm>
                    <a:off x="1337981" y="48281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A9FF203-01C6-494D-9ADC-AD184193D798}"/>
                      </a:ext>
                    </a:extLst>
                  </p:cNvPr>
                  <p:cNvSpPr/>
                  <p:nvPr/>
                </p:nvSpPr>
                <p:spPr>
                  <a:xfrm>
                    <a:off x="1490381" y="4980557"/>
                    <a:ext cx="1089212" cy="927847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0E8C79E-AAFE-A64E-B3E2-6554DC13433D}"/>
                      </a:ext>
                    </a:extLst>
                  </p:cNvPr>
                  <p:cNvSpPr/>
                  <p:nvPr/>
                </p:nvSpPr>
                <p:spPr>
                  <a:xfrm>
                    <a:off x="1642781" y="5132958"/>
                    <a:ext cx="1261592" cy="921123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Scanned</a:t>
                    </a:r>
                  </a:p>
                  <a:p>
                    <a:pPr algn="ctr"/>
                    <a:r>
                      <a:rPr lang="en-US" sz="1500" b="1" dirty="0">
                        <a:solidFill>
                          <a:schemeClr val="bg1"/>
                        </a:solidFill>
                      </a:rPr>
                      <a:t>text</a:t>
                    </a:r>
                  </a:p>
                </p:txBody>
              </p:sp>
            </p:grpSp>
            <p:sp>
              <p:nvSpPr>
                <p:cNvPr id="7" name="Right Arrow 6">
                  <a:extLst>
                    <a:ext uri="{FF2B5EF4-FFF2-40B4-BE49-F238E27FC236}">
                      <a16:creationId xmlns:a16="http://schemas.microsoft.com/office/drawing/2014/main" id="{F53F4EBE-64FB-A542-9FFE-A7074C861DE0}"/>
                    </a:ext>
                  </a:extLst>
                </p:cNvPr>
                <p:cNvSpPr/>
                <p:nvPr/>
              </p:nvSpPr>
              <p:spPr>
                <a:xfrm>
                  <a:off x="2880917" y="3352800"/>
                  <a:ext cx="410485" cy="2328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470614" y="2367730"/>
                  <a:ext cx="2644402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Parallel Data ingestion</a:t>
                  </a:r>
                  <a:r>
                    <a:rPr lang="en-US" sz="1500" dirty="0">
                      <a:solidFill>
                        <a:schemeClr val="tx1"/>
                      </a:solidFill>
                    </a:rPr>
                    <a:t>:</a:t>
                  </a:r>
                  <a:endParaRPr lang="en-US" sz="15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Postprocessing data-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- Transform data to RDF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   (Knowledge Graph)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7810934" y="1126023"/>
                <a:ext cx="3739751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i="1" dirty="0">
                    <a:solidFill>
                      <a:schemeClr val="tx1"/>
                    </a:solidFill>
                  </a:rPr>
                  <a:t>frances - </a:t>
                </a:r>
                <a:r>
                  <a:rPr lang="en-US" sz="1500" b="1" i="1" dirty="0">
                    <a:solidFill>
                      <a:schemeClr val="tx1"/>
                    </a:solidFill>
                  </a:rPr>
                  <a:t>User interface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 rot="3479802">
              <a:off x="2727971" y="2346935"/>
              <a:ext cx="424401" cy="198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434598" y="2474065"/>
            <a:ext cx="29543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defoe Text-mining queries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ML/NLP analyses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Transformers, Bert, </a:t>
            </a:r>
            <a:r>
              <a:rPr lang="en-US" sz="1500" dirty="0" err="1">
                <a:solidFill>
                  <a:schemeClr val="tx1"/>
                </a:solidFill>
                <a:sym typeface="Wingdings" pitchFamily="2" charset="2"/>
              </a:rPr>
              <a:t>RoBerTa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5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EBC191A-9144-E543-BD2E-C61D74B0E947}"/>
              </a:ext>
            </a:extLst>
          </p:cNvPr>
          <p:cNvSpPr/>
          <p:nvPr/>
        </p:nvSpPr>
        <p:spPr>
          <a:xfrm rot="19580030">
            <a:off x="1735982" y="3669340"/>
            <a:ext cx="418313" cy="14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4341233" y="4719898"/>
            <a:ext cx="3416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- N-grams, </a:t>
            </a: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- Knowledge graph</a:t>
            </a: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7373796" y="4883625"/>
            <a:ext cx="2855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Download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i="1" dirty="0">
                <a:solidFill>
                  <a:srgbClr val="7030A0"/>
                </a:solidFill>
              </a:rPr>
              <a:t>frances:</a:t>
            </a:r>
            <a:r>
              <a:rPr lang="en-US" sz="4000" b="1" dirty="0">
                <a:solidFill>
                  <a:srgbClr val="7030A0"/>
                </a:solidFill>
              </a:rPr>
              <a:t> 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233464" y="5316107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76489-D766-D741-88B9-B5F00FE37DF4}"/>
              </a:ext>
            </a:extLst>
          </p:cNvPr>
          <p:cNvSpPr txBox="1"/>
          <p:nvPr/>
        </p:nvSpPr>
        <p:spPr>
          <a:xfrm>
            <a:off x="1868210" y="1388949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defoe</a:t>
            </a:r>
            <a:endParaRPr lang="en-US" sz="1500" b="1" i="1" dirty="0">
              <a:solidFill>
                <a:schemeClr val="tx1"/>
              </a:solidFill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27126" y="2732486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59303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6704969" y="3771511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004461" y="3362993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EC78DF62-F15F-7846-8845-715DF5B63639}"/>
              </a:ext>
            </a:extLst>
          </p:cNvPr>
          <p:cNvSpPr/>
          <p:nvPr/>
        </p:nvSpPr>
        <p:spPr>
          <a:xfrm>
            <a:off x="4100979" y="3099598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5720666" y="444428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027265" y="494433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243495" y="4510832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990529-2E1A-8443-8A42-10BEB2299A58}"/>
              </a:ext>
            </a:extLst>
          </p:cNvPr>
          <p:cNvSpPr/>
          <p:nvPr/>
        </p:nvSpPr>
        <p:spPr>
          <a:xfrm>
            <a:off x="1693478" y="1291358"/>
            <a:ext cx="2848889" cy="4401322"/>
          </a:xfrm>
          <a:prstGeom prst="rect">
            <a:avLst/>
          </a:prstGeom>
          <a:solidFill>
            <a:schemeClr val="accent2">
              <a:lumMod val="40000"/>
              <a:lumOff val="6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9ED6F4-8452-4B46-B9B8-B43575AABA28}"/>
              </a:ext>
            </a:extLst>
          </p:cNvPr>
          <p:cNvSpPr/>
          <p:nvPr/>
        </p:nvSpPr>
        <p:spPr>
          <a:xfrm>
            <a:off x="4497998" y="1291358"/>
            <a:ext cx="4464518" cy="4401322"/>
          </a:xfrm>
          <a:prstGeom prst="rect">
            <a:avLst/>
          </a:prstGeom>
          <a:solidFill>
            <a:schemeClr val="accent4">
              <a:lumMod val="20000"/>
              <a:lumOff val="80000"/>
              <a:alpha val="32000"/>
            </a:schemeClr>
          </a:solidFill>
          <a:ln>
            <a:solidFill>
              <a:schemeClr val="accent2">
                <a:lumMod val="40000"/>
                <a:lumOff val="60000"/>
                <a:alpha val="1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5885" y="3310269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684922" y="2603565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43F3B-7A7E-4140-B7B7-234879CF9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1030636" y="1610573"/>
            <a:ext cx="7082725" cy="317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F1F0E-337F-734C-B4A6-DD24CD88D187}"/>
              </a:ext>
            </a:extLst>
          </p:cNvPr>
          <p:cNvSpPr txBox="1"/>
          <p:nvPr/>
        </p:nvSpPr>
        <p:spPr>
          <a:xfrm>
            <a:off x="1294107" y="4584628"/>
            <a:ext cx="212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METS &amp; ALTO-XML</a:t>
            </a:r>
          </a:p>
        </p:txBody>
      </p:sp>
    </p:spTree>
    <p:extLst>
      <p:ext uri="{BB962C8B-B14F-4D97-AF65-F5344CB8AC3E}">
        <p14:creationId xmlns:p14="http://schemas.microsoft.com/office/powerpoint/2010/main" val="77815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--`&gt;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 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ALTO-XML information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D462D4-453A-A142-859A-8797229547E7}"/>
              </a:ext>
            </a:extLst>
          </p:cNvPr>
          <p:cNvSpPr/>
          <p:nvPr/>
        </p:nvSpPr>
        <p:spPr>
          <a:xfrm>
            <a:off x="5309287" y="1491585"/>
            <a:ext cx="134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(Terms v.1)</a:t>
            </a: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30871" y="2953314"/>
            <a:ext cx="1791559" cy="475685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A29E9-1654-414E-A1E1-6BAE8FE4AD5D}"/>
              </a:ext>
            </a:extLst>
          </p:cNvPr>
          <p:cNvSpPr txBox="1"/>
          <p:nvPr/>
        </p:nvSpPr>
        <p:spPr>
          <a:xfrm>
            <a:off x="517687" y="356873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Text Mining</a:t>
            </a:r>
          </a:p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219521" y="164512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8" y="234246"/>
            <a:ext cx="3356218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546807" y="6033290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Text Mining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 It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51636</TotalTime>
  <Words>1950</Words>
  <Application>Microsoft Macintosh PowerPoint</Application>
  <PresentationFormat>On-screen Show (4:3)</PresentationFormat>
  <Paragraphs>272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(METS)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Filgueira</dc:creator>
  <cp:lastModifiedBy>Filgueira, Rosa</cp:lastModifiedBy>
  <cp:revision>184</cp:revision>
  <cp:lastPrinted>2021-03-07T17:43:26Z</cp:lastPrinted>
  <dcterms:created xsi:type="dcterms:W3CDTF">2019-06-03T19:53:46Z</dcterms:created>
  <dcterms:modified xsi:type="dcterms:W3CDTF">2021-12-06T18:38:08Z</dcterms:modified>
</cp:coreProperties>
</file>